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3"/>
  </p:notesMasterIdLst>
  <p:sldIdLst>
    <p:sldId id="330" r:id="rId7"/>
    <p:sldId id="375" r:id="rId8"/>
    <p:sldId id="361" r:id="rId9"/>
    <p:sldId id="376" r:id="rId10"/>
    <p:sldId id="367" r:id="rId11"/>
    <p:sldId id="3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62" d="100"/>
          <a:sy n="62" d="100"/>
        </p:scale>
        <p:origin x="808" y="4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46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4,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330041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sz="3000" dirty="0"/>
              <a:t>Higher order functions / Properties of slices / Problem solving example: Longest consecutive subsequences – Prof Vuduc video, </a:t>
            </a:r>
            <a:r>
              <a:rPr lang="en-US" sz="3000" b="0" i="0" dirty="0">
                <a:solidFill>
                  <a:srgbClr val="000000"/>
                </a:solidFill>
                <a:effectLst/>
              </a:rPr>
              <a:t>09-20: Sample problem: Longest consecutive subsequences, the entire video, 1:13:47 at 1.25x speed (59 minutes runtime). </a:t>
            </a:r>
            <a:endParaRPr lang="en-US" sz="3000" dirty="0"/>
          </a:p>
          <a:p>
            <a:pPr lvl="1"/>
            <a:r>
              <a:rPr lang="en-US" sz="3000" dirty="0"/>
              <a:t>NBA Data sample exercises</a:t>
            </a:r>
          </a:p>
          <a:p>
            <a:pPr lvl="1"/>
            <a:r>
              <a:rPr lang="en-US" sz="3000" dirty="0"/>
              <a:t>Nested data troubleshooting concepts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000" dirty="0"/>
              <a:t>Prof Vuduc Walkthrough of PMT1 Practice problem 21 – video, </a:t>
            </a:r>
            <a:r>
              <a:rPr lang="en-US" sz="3000" b="0" i="0" dirty="0">
                <a:solidFill>
                  <a:srgbClr val="000000"/>
                </a:solidFill>
                <a:effectLst/>
              </a:rPr>
              <a:t>09-22 — pmt1.21 (caption contest), from 10:00 to the end (1:13, 63 minutes) at 1.25x speed (50 minutes runtime).</a:t>
            </a:r>
            <a:endParaRPr lang="en-US" sz="3000" dirty="0"/>
          </a:p>
          <a:p>
            <a:pPr lvl="1"/>
            <a:r>
              <a:rPr lang="en-US" sz="3000" dirty="0"/>
              <a:t>Prof Vuduc Walkthrough of PMT1 Practice problems 16/9/2 – video, </a:t>
            </a:r>
            <a:r>
              <a:rPr lang="en-US" sz="3300" b="0" i="0" dirty="0">
                <a:solidFill>
                  <a:srgbClr val="000000"/>
                </a:solidFill>
                <a:effectLst/>
              </a:rPr>
              <a:t>09-27 — pmt1.16, pmt1.9, pmt1.2, entire video</a:t>
            </a:r>
            <a:r>
              <a:rPr lang="en-US" sz="3000" b="0" i="0" dirty="0">
                <a:solidFill>
                  <a:srgbClr val="000000"/>
                </a:solidFill>
                <a:effectLst/>
              </a:rPr>
              <a:t> (stop at 1:10, 70 minutes) at 1.25x speed (47 minutes runtime, with skips)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Skips from 4:30-10:00 and 19:10-26:00</a:t>
            </a:r>
            <a:endParaRPr lang="en-US" sz="26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40016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Nested Data (NBA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27654"/>
            <a:ext cx="11430000" cy="60296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so much emphasis on nested data structures?</a:t>
            </a:r>
          </a:p>
          <a:p>
            <a:r>
              <a:rPr lang="en-US" dirty="0"/>
              <a:t>Let’s look at the notebooks leading up to MT1</a:t>
            </a:r>
          </a:p>
          <a:p>
            <a:pPr lvl="1"/>
            <a:r>
              <a:rPr lang="en-US" dirty="0"/>
              <a:t>NB 1 – Intro to variables and nesting (student grades)</a:t>
            </a:r>
          </a:p>
          <a:p>
            <a:pPr lvl="1"/>
            <a:r>
              <a:rPr lang="en-US" dirty="0"/>
              <a:t>NB 2 – Association rule mining (in a nested data structure)</a:t>
            </a:r>
          </a:p>
          <a:p>
            <a:pPr lvl="1"/>
            <a:r>
              <a:rPr lang="en-US" dirty="0"/>
              <a:t>NB 4 – Underlying number data storage (numbers as strings in a complex data structure)</a:t>
            </a:r>
          </a:p>
          <a:p>
            <a:pPr lvl="1"/>
            <a:r>
              <a:rPr lang="en-US" dirty="0"/>
              <a:t>NB 5 – String manipulation/regex (in a complex and nested HTML data structure)</a:t>
            </a:r>
          </a:p>
          <a:p>
            <a:r>
              <a:rPr lang="en-US" dirty="0"/>
              <a:t>What is the common theme here?</a:t>
            </a:r>
          </a:p>
          <a:p>
            <a:pPr lvl="1"/>
            <a:r>
              <a:rPr lang="en-US" dirty="0"/>
              <a:t>We are doing more complex coding, within the framework of the data structure.</a:t>
            </a:r>
          </a:p>
          <a:p>
            <a:pPr lvl="1"/>
            <a:r>
              <a:rPr lang="en-US" dirty="0"/>
              <a:t>So, we must understand how to address the underlying data structures, in order to perform the required operations/manipulations.</a:t>
            </a:r>
          </a:p>
          <a:p>
            <a:pPr lvl="1"/>
            <a:r>
              <a:rPr lang="en-US" dirty="0"/>
              <a:t>With practice, directly addressing each element of the data structure should become “2</a:t>
            </a:r>
            <a:r>
              <a:rPr lang="en-US" baseline="30000" dirty="0"/>
              <a:t>nd</a:t>
            </a:r>
            <a:r>
              <a:rPr lang="en-US" dirty="0"/>
              <a:t> nature”, so that you can focus on the data manipulations of the exercise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8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400169"/>
          </a:xfrm>
        </p:spPr>
        <p:txBody>
          <a:bodyPr>
            <a:normAutofit fontScale="90000"/>
          </a:bodyPr>
          <a:lstStyle/>
          <a:p>
            <a:r>
              <a:rPr lang="en-US" dirty="0"/>
              <a:t>Nested Data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87116"/>
            <a:ext cx="11430000" cy="5470161"/>
          </a:xfrm>
        </p:spPr>
        <p:txBody>
          <a:bodyPr>
            <a:normAutofit/>
          </a:bodyPr>
          <a:lstStyle/>
          <a:p>
            <a:r>
              <a:rPr lang="en-US" sz="3200" dirty="0"/>
              <a:t>As we move forward in the course, the emphasis will go from basic data manipulations to applying these techniques to solve “real world” data scenarios.</a:t>
            </a:r>
          </a:p>
          <a:p>
            <a:r>
              <a:rPr lang="en-US" sz="3200" dirty="0"/>
              <a:t>You will need to understand which data structures are being used and how to manipulate them.</a:t>
            </a:r>
          </a:p>
          <a:p>
            <a:r>
              <a:rPr lang="en-US" sz="3200" dirty="0"/>
              <a:t>With practice, directly addressing each element of the data structure must become “2</a:t>
            </a:r>
            <a:r>
              <a:rPr lang="en-US" sz="3200" baseline="30000" dirty="0"/>
              <a:t>nd</a:t>
            </a:r>
            <a:r>
              <a:rPr lang="en-US" sz="3200" dirty="0"/>
              <a:t> nature”, so that you can focus on the algorithmic/logic requirements of the exercises.</a:t>
            </a:r>
          </a:p>
          <a:p>
            <a:r>
              <a:rPr lang="en-US" sz="3200" dirty="0"/>
              <a:t>So, what we want to do is provide you with some tools and techniques to help understand how to read, understand, and work with nested data structures.</a:t>
            </a:r>
          </a:p>
        </p:txBody>
      </p:sp>
    </p:spTree>
    <p:extLst>
      <p:ext uri="{BB962C8B-B14F-4D97-AF65-F5344CB8AC3E}">
        <p14:creationId xmlns:p14="http://schemas.microsoft.com/office/powerpoint/2010/main" val="65750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Nested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30000" cy="3356516"/>
          </a:xfrm>
        </p:spPr>
        <p:txBody>
          <a:bodyPr>
            <a:normAutofit/>
          </a:bodyPr>
          <a:lstStyle/>
          <a:p>
            <a:r>
              <a:rPr lang="en-US" sz="2400" dirty="0"/>
              <a:t>Don’t try to print the whole data (it might be large)</a:t>
            </a:r>
          </a:p>
          <a:p>
            <a:r>
              <a:rPr lang="en-US" sz="2400" dirty="0"/>
              <a:t>Use diagnostic functions like </a:t>
            </a:r>
            <a:r>
              <a:rPr lang="en-US" sz="2400" b="1" dirty="0" err="1"/>
              <a:t>len</a:t>
            </a:r>
            <a:r>
              <a:rPr lang="en-US" sz="2400" b="1" dirty="0"/>
              <a:t>(), type() </a:t>
            </a:r>
            <a:r>
              <a:rPr lang="en-US" sz="2400" dirty="0"/>
              <a:t>to understand the structure of the nested data</a:t>
            </a:r>
          </a:p>
          <a:p>
            <a:r>
              <a:rPr lang="en-US" sz="2400" dirty="0"/>
              <a:t>Usually, the nested data is logically structured. We recommend you create a mental map of how the data is organized - It will enable you to write code and extract the required data easily</a:t>
            </a:r>
          </a:p>
          <a:p>
            <a:r>
              <a:rPr lang="en-US" sz="2400" dirty="0"/>
              <a:t>Drop it into Python Tutor to visualize.</a:t>
            </a:r>
          </a:p>
          <a:p>
            <a:r>
              <a:rPr lang="en-US" sz="2400" dirty="0"/>
              <a:t>Develop the syntax of addressing each individual element of the data structure.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708D93E-AAA2-C88B-E4AF-DF994F6A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78" y="4370954"/>
            <a:ext cx="3518670" cy="22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5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2399</TotalTime>
  <Words>526</Words>
  <Application>Microsoft Office PowerPoint</Application>
  <PresentationFormat>Widescreen</PresentationFormat>
  <Paragraphs>37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Advanced Nested Data (NBA example)</vt:lpstr>
      <vt:lpstr>Nested Data -- 2</vt:lpstr>
      <vt:lpstr>Troubleshooting Nested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303</cp:revision>
  <dcterms:created xsi:type="dcterms:W3CDTF">2016-03-09T16:46:53Z</dcterms:created>
  <dcterms:modified xsi:type="dcterms:W3CDTF">2023-01-22T16:23:38Z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